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82" r:id="rId2"/>
    <p:sldId id="583" r:id="rId3"/>
    <p:sldId id="581" r:id="rId4"/>
    <p:sldId id="591" r:id="rId5"/>
    <p:sldId id="585" r:id="rId6"/>
    <p:sldId id="586" r:id="rId7"/>
    <p:sldId id="592" r:id="rId8"/>
    <p:sldId id="587" r:id="rId9"/>
    <p:sldId id="588" r:id="rId10"/>
    <p:sldId id="589" r:id="rId11"/>
    <p:sldId id="590" r:id="rId12"/>
    <p:sldId id="593" r:id="rId13"/>
    <p:sldId id="594" r:id="rId14"/>
    <p:sldId id="596" r:id="rId15"/>
    <p:sldId id="597" r:id="rId16"/>
    <p:sldId id="598" r:id="rId17"/>
    <p:sldId id="635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C41F7-64CF-40FE-8518-E141663EA6B5}" type="datetimeFigureOut">
              <a:rPr lang="es-CO" smtClean="0"/>
              <a:t>08/08/2024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7FDFC-C21A-4749-8D27-B2989FDFC3A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821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8A4E2-2FA5-B98E-6D70-9CA39E70D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7D10AF-F006-CCAE-BBAA-60FF8E1B4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9439FB-7200-E47B-9069-E9A79BA4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DA05-DD79-4B97-BA6C-FB1A4F26E41D}" type="datetimeFigureOut">
              <a:rPr lang="es-CO" smtClean="0"/>
              <a:t>08/08/2024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E35CF-8FD0-0A7B-7CBB-88FADF34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BA4A2D-DF05-149B-9613-E48496D3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2708-6590-442D-853A-CF02743519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168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B6BB58-17A9-DCD6-D003-149CBF6E5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5E656B-352B-7E82-76DC-FF9D03A60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950FEB-019F-7654-ED66-810CE243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DA05-DD79-4B97-BA6C-FB1A4F26E41D}" type="datetimeFigureOut">
              <a:rPr lang="es-CO" smtClean="0"/>
              <a:t>08/08/2024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A484B1-47DC-24DB-8473-87F38FB34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A08ABF-FDFD-A9BA-212D-47325C85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2708-6590-442D-853A-CF02743519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329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CC17B48-6D42-7E84-CFD0-8BC5807DA3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703FF4-04D8-8E22-DEA1-2168CE5D5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4F041A-8BC6-AC8C-1D8F-846CFE66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DA05-DD79-4B97-BA6C-FB1A4F26E41D}" type="datetimeFigureOut">
              <a:rPr lang="es-CO" smtClean="0"/>
              <a:t>08/08/2024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13A47B-7EF5-7D34-7342-DB47EDE5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B5280F-6C95-2044-E6F6-B56A31D8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2708-6590-442D-853A-CF02743519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226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9731A-2BD4-8D04-78F2-C3074ABA9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928673-F575-4544-AD3C-ADD7FD8BC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92608C-EFDE-1E1F-3BE8-841B2AD6A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DA05-DD79-4B97-BA6C-FB1A4F26E41D}" type="datetimeFigureOut">
              <a:rPr lang="es-CO" smtClean="0"/>
              <a:t>08/08/2024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E8E804-21AC-2EBB-3295-0F0256FAD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9FE9D8-F99C-0CDF-B9E8-EB33678FD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2708-6590-442D-853A-CF02743519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310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06E480-A075-7A18-D82E-C0AA55ACD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807E69-9B15-9C49-1FC0-DDC36F400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1F9966-F70A-CE84-F3A7-3D9B350A8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DA05-DD79-4B97-BA6C-FB1A4F26E41D}" type="datetimeFigureOut">
              <a:rPr lang="es-CO" smtClean="0"/>
              <a:t>08/08/2024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8DF7E4-4D28-5DAF-170D-89E309BF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6F1EB5-143C-82D5-E11B-D6B04E97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2708-6590-442D-853A-CF02743519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866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354FF-9243-FAA9-43CA-AE9FE0B9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00199F-CBB2-6EF1-E8F2-F3F934260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A418DE-92CB-587F-3A46-77CE7FE66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2C121F-F29D-E559-8C35-A3F4EC8B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DA05-DD79-4B97-BA6C-FB1A4F26E41D}" type="datetimeFigureOut">
              <a:rPr lang="es-CO" smtClean="0"/>
              <a:t>08/08/2024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69EE54-0FE3-71A3-C7A3-F6F6F4E65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5C45A2-4383-3EB2-39CD-A2019188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2708-6590-442D-853A-CF02743519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608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DC34E-B27B-D34D-1FED-CAC2BBE5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7853B2-514D-D8F5-AAED-0AEE7C30B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55B13B-2C74-BDDC-AD13-A546C6431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BF2AF28-6A26-E8AC-A5BB-21BE3D0E1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74C7134-CA3B-E96E-743A-4416A48BB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C45CF8-30A9-27DE-7E6A-D93F1809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DA05-DD79-4B97-BA6C-FB1A4F26E41D}" type="datetimeFigureOut">
              <a:rPr lang="es-CO" smtClean="0"/>
              <a:t>08/08/2024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6753F8-AEFF-193D-97F8-623BC6E6D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7217E8D-74D9-4B44-C604-0F4636864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2708-6590-442D-853A-CF02743519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321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25EDD-DCE5-DDBD-BCB1-3002D79DC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EB2AA3-F6EA-9F6A-4FB3-0EFE16FD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DA05-DD79-4B97-BA6C-FB1A4F26E41D}" type="datetimeFigureOut">
              <a:rPr lang="es-CO" smtClean="0"/>
              <a:t>08/08/2024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D5CDC4-350B-DFFE-51F8-322889C5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01F89-B246-11FA-9C5A-4AD043C86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2708-6590-442D-853A-CF02743519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300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5786B20-CDB8-2CFE-2DA6-86401CAE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DA05-DD79-4B97-BA6C-FB1A4F26E41D}" type="datetimeFigureOut">
              <a:rPr lang="es-CO" smtClean="0"/>
              <a:t>08/08/2024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68B90D5-6636-FF4B-6BB3-CB8E07BA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4E92D7-CFCC-5CF8-945F-379F53BD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2708-6590-442D-853A-CF02743519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423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48C01-492C-8FFC-091D-4CE69E7B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76467B-42AB-F77C-FC31-5A6101F0F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6F6A69-CB2C-7FD9-711C-C387DB69E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21D5D7-6576-F298-72AD-98B94C24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DA05-DD79-4B97-BA6C-FB1A4F26E41D}" type="datetimeFigureOut">
              <a:rPr lang="es-CO" smtClean="0"/>
              <a:t>08/08/2024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18FC0D-951B-FB4A-EAFF-A23DF404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14A1E2-7372-3F1D-9983-92032A38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2708-6590-442D-853A-CF02743519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302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558E4-EE6D-D244-194E-18D853D8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49153B-1D3D-FFD6-EB56-B94C408C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8B76F1-E6B5-9082-1902-08E34AEDC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A95730-EACE-24AA-6A4C-102D98CF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DA05-DD79-4B97-BA6C-FB1A4F26E41D}" type="datetimeFigureOut">
              <a:rPr lang="es-CO" smtClean="0"/>
              <a:t>08/08/2024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799CE4-07C7-32DC-A982-2BCB5C03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BC8878-BABC-DD7B-DEBF-4F425674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2708-6590-442D-853A-CF02743519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23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F47B133-E630-1C7C-8C08-A38FBF06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BD56BF-1698-1173-B581-996478AC3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E75F2B-7F62-863A-A252-5D89165D9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76DA05-DD79-4B97-BA6C-FB1A4F26E41D}" type="datetimeFigureOut">
              <a:rPr lang="es-CO" smtClean="0"/>
              <a:t>08/08/2024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D7912-0440-0C18-3A3B-B7EBAD955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C65F87-F9C7-486D-B080-A50FF7B1C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612708-6590-442D-853A-CF02743519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826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151C60A-7277-4C45-9329-0791DEA34ACC}"/>
              </a:ext>
            </a:extLst>
          </p:cNvPr>
          <p:cNvSpPr txBox="1">
            <a:spLocks/>
          </p:cNvSpPr>
          <p:nvPr/>
        </p:nvSpPr>
        <p:spPr>
          <a:xfrm>
            <a:off x="98615" y="1466056"/>
            <a:ext cx="3721217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SEGURIDAD DE LA AVIACIÓN CIVIL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3DAC97D-A7C9-A9D5-5267-36DC68CA2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1017407"/>
            <a:ext cx="7225748" cy="48231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19303EF-5639-C88A-8FAD-9EAFD0846BB7}"/>
              </a:ext>
            </a:extLst>
          </p:cNvPr>
          <p:cNvSpPr txBox="1"/>
          <p:nvPr/>
        </p:nvSpPr>
        <p:spPr>
          <a:xfrm>
            <a:off x="297435" y="3502365"/>
            <a:ext cx="3323575" cy="1757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s-CO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Inducción de carnetización</a:t>
            </a:r>
          </a:p>
        </p:txBody>
      </p:sp>
    </p:spTree>
    <p:extLst>
      <p:ext uri="{BB962C8B-B14F-4D97-AF65-F5344CB8AC3E}">
        <p14:creationId xmlns:p14="http://schemas.microsoft.com/office/powerpoint/2010/main" val="176701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ítulo 1">
            <a:extLst>
              <a:ext uri="{FF2B5EF4-FFF2-40B4-BE49-F238E27FC236}">
                <a16:creationId xmlns:a16="http://schemas.microsoft.com/office/drawing/2014/main" id="{1A70EC33-601C-498E-A7CC-5EAAE45D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956" y="530928"/>
            <a:ext cx="7115403" cy="761309"/>
          </a:xfrm>
        </p:spPr>
        <p:txBody>
          <a:bodyPr>
            <a:normAutofit/>
          </a:bodyPr>
          <a:lstStyle/>
          <a:p>
            <a:pPr algn="ctr"/>
            <a:r>
              <a:rPr lang="es-CO" sz="3200" b="1" cap="all" dirty="0">
                <a:ln w="3175" cmpd="sng">
                  <a:noFill/>
                </a:ln>
                <a:solidFill>
                  <a:srgbClr val="002060"/>
                </a:solidFill>
                <a:latin typeface="Calibri (Cuerpo)"/>
              </a:rPr>
              <a:t>CARNÉ temporal DE vehículos</a:t>
            </a:r>
            <a:endParaRPr lang="es-ES" sz="3200" b="1" cap="all" dirty="0">
              <a:ln w="3175" cmpd="sng">
                <a:noFill/>
              </a:ln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FB6F00-0249-474C-9A7F-BBEBF6E3D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668" y="3803375"/>
            <a:ext cx="1272211" cy="1275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E6DD4F-371D-6F58-1F6B-29A637AD4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524" y="2574512"/>
            <a:ext cx="1750355" cy="142087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6B2606-7777-B3D1-812F-B7383FFD6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19" y="1450839"/>
            <a:ext cx="10717162" cy="44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67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ítulo 1">
            <a:extLst>
              <a:ext uri="{FF2B5EF4-FFF2-40B4-BE49-F238E27FC236}">
                <a16:creationId xmlns:a16="http://schemas.microsoft.com/office/drawing/2014/main" id="{1A70EC33-601C-498E-A7CC-5EAAE45D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356" y="259400"/>
            <a:ext cx="7115403" cy="761309"/>
          </a:xfrm>
        </p:spPr>
        <p:txBody>
          <a:bodyPr>
            <a:normAutofit/>
          </a:bodyPr>
          <a:lstStyle/>
          <a:p>
            <a:pPr algn="ctr"/>
            <a:r>
              <a:rPr lang="es-CO" sz="3200" b="1" cap="all" dirty="0">
                <a:ln w="3175" cmpd="sng">
                  <a:noFill/>
                </a:ln>
                <a:solidFill>
                  <a:srgbClr val="002060"/>
                </a:solidFill>
                <a:latin typeface="+mn-lt"/>
              </a:rPr>
              <a:t>CARNÉ PERMANENTE DE VEHÍCULOS</a:t>
            </a:r>
            <a:endParaRPr lang="es-ES" sz="3200" b="1" cap="all" dirty="0">
              <a:ln w="3175" cmpd="sng">
                <a:noFill/>
              </a:ln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E0D542-3031-6201-6857-85FEB1F99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522" y="1352548"/>
            <a:ext cx="899651" cy="77969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7B6C690-60A4-90EC-DD17-5493AAD28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587" y="1131322"/>
            <a:ext cx="9674942" cy="519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2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ítulo 1">
            <a:extLst>
              <a:ext uri="{FF2B5EF4-FFF2-40B4-BE49-F238E27FC236}">
                <a16:creationId xmlns:a16="http://schemas.microsoft.com/office/drawing/2014/main" id="{1A70EC33-601C-498E-A7CC-5EAAE45D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357" y="95593"/>
            <a:ext cx="9883285" cy="8667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CO" sz="3200" b="1" dirty="0">
                <a:solidFill>
                  <a:srgbClr val="002060"/>
                </a:solidFill>
                <a:latin typeface="Calibri (Cuerpo)"/>
                <a:cs typeface="Calibri" pitchFamily="34" charset="0"/>
              </a:rPr>
              <a:t>OBLIGACIONES DEL PORTADOR DE UN PERMISO PERMANENTE O TEMPORAL DE PERSONAS Y VEHÍCULOS</a:t>
            </a:r>
          </a:p>
        </p:txBody>
      </p:sp>
      <p:sp>
        <p:nvSpPr>
          <p:cNvPr id="4" name="1 Rectángulo">
            <a:extLst>
              <a:ext uri="{FF2B5EF4-FFF2-40B4-BE49-F238E27FC236}">
                <a16:creationId xmlns:a16="http://schemas.microsoft.com/office/drawing/2014/main" id="{570898A9-E0FB-4005-B331-D15B5E12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384" y="1210076"/>
            <a:ext cx="6414050" cy="511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1000"/>
              </a:lnSpc>
              <a:buSzPct val="45000"/>
              <a:buFont typeface="Wingdings" panose="05000000000000000000" pitchFamily="2" charset="2"/>
              <a:buChar char="ü"/>
            </a:pPr>
            <a:r>
              <a:rPr lang="es-CO" altLang="es-CO" dirty="0">
                <a:solidFill>
                  <a:srgbClr val="002060"/>
                </a:solidFill>
                <a:latin typeface="Calibri" panose="020F0502020204030204" pitchFamily="34" charset="0"/>
              </a:rPr>
              <a:t>Portar el carné en un lugar visible a la altura del tórax o en un brazalete.</a:t>
            </a:r>
          </a:p>
          <a:p>
            <a:pPr algn="just" eaLnBrk="1" hangingPunct="1">
              <a:lnSpc>
                <a:spcPct val="101000"/>
              </a:lnSpc>
              <a:buSzPct val="45000"/>
              <a:buFont typeface="Wingdings" panose="05000000000000000000" pitchFamily="2" charset="2"/>
              <a:buChar char="ü"/>
            </a:pPr>
            <a:r>
              <a:rPr lang="es-CO" altLang="es-CO" dirty="0">
                <a:solidFill>
                  <a:srgbClr val="002060"/>
                </a:solidFill>
                <a:latin typeface="Calibri" panose="020F0502020204030204" pitchFamily="34" charset="0"/>
              </a:rPr>
              <a:t>Ampliar el permiso vehicular al 200% y portarlo pegado al lado derecho del parabrisas.</a:t>
            </a:r>
          </a:p>
          <a:p>
            <a:pPr algn="just" eaLnBrk="1" hangingPunct="1">
              <a:lnSpc>
                <a:spcPct val="101000"/>
              </a:lnSpc>
              <a:buSzPct val="45000"/>
              <a:buFont typeface="Wingdings" panose="05000000000000000000" pitchFamily="2" charset="2"/>
              <a:buChar char="ü"/>
            </a:pPr>
            <a:r>
              <a:rPr lang="es-CO" altLang="es-CO" dirty="0">
                <a:solidFill>
                  <a:srgbClr val="002060"/>
                </a:solidFill>
                <a:latin typeface="Calibri" panose="020F0502020204030204" pitchFamily="34" charset="0"/>
              </a:rPr>
              <a:t>Portar el carné original del vehículo dentro de este.</a:t>
            </a:r>
          </a:p>
          <a:p>
            <a:pPr algn="just" eaLnBrk="1" hangingPunct="1">
              <a:lnSpc>
                <a:spcPct val="101000"/>
              </a:lnSpc>
              <a:buSzPct val="45000"/>
              <a:buFont typeface="Wingdings" panose="05000000000000000000" pitchFamily="2" charset="2"/>
              <a:buChar char="ü"/>
            </a:pPr>
            <a:r>
              <a:rPr lang="es-CO" altLang="es-CO" dirty="0">
                <a:solidFill>
                  <a:srgbClr val="002060"/>
                </a:solidFill>
                <a:latin typeface="Calibri" panose="020F0502020204030204" pitchFamily="34" charset="0"/>
              </a:rPr>
              <a:t>Someterse a los controles e inspecciones de seguridad requeridos.</a:t>
            </a:r>
          </a:p>
          <a:p>
            <a:pPr algn="just" eaLnBrk="1" hangingPunct="1">
              <a:lnSpc>
                <a:spcPct val="101000"/>
              </a:lnSpc>
              <a:buSzPct val="45000"/>
              <a:buFont typeface="Wingdings" panose="05000000000000000000" pitchFamily="2" charset="2"/>
              <a:buChar char="ü"/>
            </a:pPr>
            <a:r>
              <a:rPr lang="es-CO" altLang="es-CO" dirty="0">
                <a:solidFill>
                  <a:srgbClr val="002060"/>
                </a:solidFill>
                <a:latin typeface="Calibri" panose="020F0502020204030204" pitchFamily="34" charset="0"/>
              </a:rPr>
              <a:t>Entregar el carné al personal de seguridad, cuando estos lo requieran. </a:t>
            </a:r>
          </a:p>
          <a:p>
            <a:pPr algn="just" eaLnBrk="1" hangingPunct="1">
              <a:lnSpc>
                <a:spcPct val="101000"/>
              </a:lnSpc>
              <a:buSzPct val="45000"/>
              <a:buFont typeface="Wingdings" panose="05000000000000000000" pitchFamily="2" charset="2"/>
              <a:buChar char="ü"/>
            </a:pPr>
            <a:r>
              <a:rPr lang="es-CO" altLang="es-CO" dirty="0">
                <a:solidFill>
                  <a:srgbClr val="002060"/>
                </a:solidFill>
                <a:latin typeface="Calibri" panose="020F0502020204030204" pitchFamily="34" charset="0"/>
              </a:rPr>
              <a:t>Utilizar el carné con fecha vigente.</a:t>
            </a:r>
          </a:p>
          <a:p>
            <a:pPr algn="just" eaLnBrk="1" hangingPunct="1">
              <a:lnSpc>
                <a:spcPct val="101000"/>
              </a:lnSpc>
              <a:buSzPct val="45000"/>
              <a:buFont typeface="Wingdings" panose="05000000000000000000" pitchFamily="2" charset="2"/>
              <a:buChar char="ü"/>
            </a:pPr>
            <a:r>
              <a:rPr lang="es-CO" altLang="es-CO" dirty="0">
                <a:solidFill>
                  <a:srgbClr val="002060"/>
                </a:solidFill>
                <a:latin typeface="Calibri" panose="020F0502020204030204" pitchFamily="34" charset="0"/>
              </a:rPr>
              <a:t>Utilizar el carné exclusivamente en su horario de trabajo.</a:t>
            </a:r>
          </a:p>
          <a:p>
            <a:pPr algn="just" eaLnBrk="1" hangingPunct="1">
              <a:lnSpc>
                <a:spcPct val="101000"/>
              </a:lnSpc>
              <a:buSzPct val="45000"/>
              <a:buFont typeface="Wingdings" panose="05000000000000000000" pitchFamily="2" charset="2"/>
              <a:buChar char="ü"/>
            </a:pPr>
            <a:r>
              <a:rPr lang="es-CO" altLang="es-CO" dirty="0">
                <a:solidFill>
                  <a:srgbClr val="002060"/>
                </a:solidFill>
                <a:latin typeface="Calibri" panose="020F0502020204030204" pitchFamily="34" charset="0"/>
              </a:rPr>
              <a:t>Ingresar sólo a las áreas autorizadas y definidas en el carné.</a:t>
            </a:r>
          </a:p>
          <a:p>
            <a:pPr algn="just" eaLnBrk="1" hangingPunct="1">
              <a:lnSpc>
                <a:spcPct val="101000"/>
              </a:lnSpc>
              <a:buSzPct val="45000"/>
              <a:buFont typeface="Wingdings" panose="05000000000000000000" pitchFamily="2" charset="2"/>
              <a:buChar char="ü"/>
            </a:pPr>
            <a:r>
              <a:rPr lang="es-CO" altLang="es-CO" dirty="0">
                <a:solidFill>
                  <a:srgbClr val="002060"/>
                </a:solidFill>
                <a:latin typeface="Calibri" panose="020F0502020204030204" pitchFamily="34" charset="0"/>
              </a:rPr>
              <a:t>No facilitar el carné para acceso de otra persona.</a:t>
            </a:r>
          </a:p>
          <a:p>
            <a:pPr algn="just" eaLnBrk="1" hangingPunct="1">
              <a:lnSpc>
                <a:spcPct val="101000"/>
              </a:lnSpc>
              <a:buSzPct val="45000"/>
              <a:buFont typeface="Wingdings" panose="05000000000000000000" pitchFamily="2" charset="2"/>
              <a:buChar char="ü"/>
            </a:pPr>
            <a:r>
              <a:rPr lang="es-CO" altLang="es-CO" dirty="0">
                <a:solidFill>
                  <a:srgbClr val="002060"/>
                </a:solidFill>
                <a:latin typeface="Calibri" panose="020F0502020204030204" pitchFamily="34" charset="0"/>
              </a:rPr>
              <a:t>No adulterar, fotocopiar, ni realizar tachones o enmendaduras al carné.</a:t>
            </a:r>
          </a:p>
          <a:p>
            <a:pPr algn="just" eaLnBrk="1" hangingPunct="1">
              <a:lnSpc>
                <a:spcPct val="101000"/>
              </a:lnSpc>
              <a:buSzPct val="45000"/>
              <a:buFont typeface="Wingdings" panose="05000000000000000000" pitchFamily="2" charset="2"/>
              <a:buChar char="ü"/>
            </a:pPr>
            <a:r>
              <a:rPr lang="es-CO" altLang="es-CO" dirty="0">
                <a:solidFill>
                  <a:srgbClr val="002060"/>
                </a:solidFill>
                <a:latin typeface="Calibri" panose="020F0502020204030204" pitchFamily="34" charset="0"/>
              </a:rPr>
              <a:t>Todos los permisos deben ser entregados al operador del Aeropuerto una vez finalizada la actividad para la cual fue expedido o al término de su vigencia.</a:t>
            </a:r>
            <a:endParaRPr lang="es-CO" altLang="es-CO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26ABE52-638F-2B8C-2F6F-467658655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77" y="1210076"/>
            <a:ext cx="4171531" cy="511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64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>
            <a:extLst>
              <a:ext uri="{FF2B5EF4-FFF2-40B4-BE49-F238E27FC236}">
                <a16:creationId xmlns:a16="http://schemas.microsoft.com/office/drawing/2014/main" id="{58BEBFBD-DD47-4CC7-A16A-F3CE313AEF12}"/>
              </a:ext>
            </a:extLst>
          </p:cNvPr>
          <p:cNvSpPr txBox="1">
            <a:spLocks/>
          </p:cNvSpPr>
          <p:nvPr/>
        </p:nvSpPr>
        <p:spPr bwMode="auto">
          <a:xfrm>
            <a:off x="2747962" y="328138"/>
            <a:ext cx="669607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CO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Cuerpo)"/>
                <a:cs typeface="Calibri" pitchFamily="34" charset="0"/>
              </a:rPr>
              <a:t>RETIRO DEL PERMISO</a:t>
            </a:r>
            <a:endParaRPr lang="es-CO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Cuerpo)"/>
              <a:cs typeface="Calibri" pitchFamily="34" charset="0"/>
            </a:endParaRPr>
          </a:p>
        </p:txBody>
      </p:sp>
      <p:sp>
        <p:nvSpPr>
          <p:cNvPr id="8" name="11 CuadroTexto">
            <a:extLst>
              <a:ext uri="{FF2B5EF4-FFF2-40B4-BE49-F238E27FC236}">
                <a16:creationId xmlns:a16="http://schemas.microsoft.com/office/drawing/2014/main" id="{630878D4-DA7D-4DEE-94CC-B234FF085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325" y="1254204"/>
            <a:ext cx="10228688" cy="73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s-CO" sz="2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 Jefe de Seguridad del aeropuerto: </a:t>
            </a:r>
            <a:r>
              <a:rPr lang="es-CO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podrá revocar el carné de acceso, en caso de verificarse que su portador ha infringido los reglamentos y las normas. </a:t>
            </a:r>
          </a:p>
        </p:txBody>
      </p:sp>
      <p:sp>
        <p:nvSpPr>
          <p:cNvPr id="9" name="13 CuadroTexto">
            <a:extLst>
              <a:ext uri="{FF2B5EF4-FFF2-40B4-BE49-F238E27FC236}">
                <a16:creationId xmlns:a16="http://schemas.microsoft.com/office/drawing/2014/main" id="{485FF0B6-E8C9-4A53-9039-FDE05B034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324" y="2258982"/>
            <a:ext cx="101141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s-CO" sz="2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La retención del permiso: </a:t>
            </a:r>
            <a:r>
              <a:rPr lang="es-CO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conlleva la salida o retiro inmediato de la persona o vehículo del área o zona de seguridad restringida y no podrá ingresar a las mismas, hasta tanto le sea resuelta la situación por el Jefe de Seguridad del Aeropuerto. 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C98D72D9-63AA-49CD-A6DF-FC90B4621FD1}"/>
              </a:ext>
            </a:extLst>
          </p:cNvPr>
          <p:cNvSpPr txBox="1">
            <a:spLocks/>
          </p:cNvSpPr>
          <p:nvPr/>
        </p:nvSpPr>
        <p:spPr bwMode="auto">
          <a:xfrm>
            <a:off x="2619997" y="3395979"/>
            <a:ext cx="70548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CO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Cuerpo)"/>
                <a:cs typeface="Calibri" pitchFamily="34" charset="0"/>
              </a:rPr>
              <a:t>REGLAMENTACIÓN Y SANCIONES UAEAC</a:t>
            </a:r>
            <a:endParaRPr lang="es-CO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Cuerpo)"/>
              <a:cs typeface="Calibri" pitchFamily="34" charset="0"/>
            </a:endParaRPr>
          </a:p>
        </p:txBody>
      </p:sp>
      <p:sp>
        <p:nvSpPr>
          <p:cNvPr id="11" name="14 CuadroTexto">
            <a:extLst>
              <a:ext uri="{FF2B5EF4-FFF2-40B4-BE49-F238E27FC236}">
                <a16:creationId xmlns:a16="http://schemas.microsoft.com/office/drawing/2014/main" id="{3BBC3E03-D8E6-4D18-A7D9-0B4C81972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438" y="4012613"/>
            <a:ext cx="10228688" cy="13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CO" sz="2000" dirty="0">
                <a:solidFill>
                  <a:srgbClr val="002060"/>
                </a:solidFill>
                <a:latin typeface="Calibri" panose="020F0502020204030204" pitchFamily="34" charset="0"/>
              </a:rPr>
              <a:t>Cuando uno de los </a:t>
            </a:r>
            <a:r>
              <a:rPr lang="es-CO" altLang="es-CO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empleados, usuarios o contratistas, </a:t>
            </a:r>
            <a:r>
              <a:rPr lang="es-CO" altLang="es-CO" sz="2000" dirty="0">
                <a:solidFill>
                  <a:srgbClr val="002060"/>
                </a:solidFill>
                <a:latin typeface="Calibri" panose="020F0502020204030204" pitchFamily="34" charset="0"/>
              </a:rPr>
              <a:t>teniendo un permiso de carácter permanente o provisional legalmente expedido, incurre en las faltas definidas en los Reglamentos Aeronáuticos de Colombia, se impondrán las multas establecidas en el </a:t>
            </a:r>
            <a:r>
              <a:rPr lang="es-CO" altLang="es-CO" sz="2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RAC XIII Régimen sancionatorio.</a:t>
            </a:r>
          </a:p>
        </p:txBody>
      </p:sp>
    </p:spTree>
    <p:extLst>
      <p:ext uri="{BB962C8B-B14F-4D97-AF65-F5344CB8AC3E}">
        <p14:creationId xmlns:p14="http://schemas.microsoft.com/office/powerpoint/2010/main" val="110352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ítulo 1">
            <a:extLst>
              <a:ext uri="{FF2B5EF4-FFF2-40B4-BE49-F238E27FC236}">
                <a16:creationId xmlns:a16="http://schemas.microsoft.com/office/drawing/2014/main" id="{1A70EC33-601C-498E-A7CC-5EAAE45D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193" y="267497"/>
            <a:ext cx="4834207" cy="666037"/>
          </a:xfrm>
        </p:spPr>
        <p:txBody>
          <a:bodyPr>
            <a:normAutofit/>
          </a:bodyPr>
          <a:lstStyle/>
          <a:p>
            <a:pPr algn="ctr"/>
            <a:r>
              <a:rPr lang="es-CO" sz="3200" b="1" cap="all" dirty="0">
                <a:ln w="3175" cmpd="sng">
                  <a:noFill/>
                </a:ln>
                <a:solidFill>
                  <a:srgbClr val="002060"/>
                </a:solidFill>
                <a:latin typeface="+mn-lt"/>
              </a:rPr>
              <a:t>CONTROL DE ACCESOS</a:t>
            </a:r>
            <a:endParaRPr lang="es-ES" sz="3200" b="1" cap="all" dirty="0">
              <a:ln w="3175" cmpd="sng">
                <a:noFill/>
              </a:ln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1D62E4D-5AE5-472E-875A-9D3C841EF5CB}"/>
              </a:ext>
            </a:extLst>
          </p:cNvPr>
          <p:cNvSpPr/>
          <p:nvPr/>
        </p:nvSpPr>
        <p:spPr>
          <a:xfrm>
            <a:off x="904460" y="4984137"/>
            <a:ext cx="10730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Ningún pasajero, persona o tripulante podrá llevar consigo en la aeronave ni en su equipaje de mano armas, explosivos u otros artefactos, objetos, materias o mercancías peligrosas.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E151141-9202-4050-9650-C646FA6E5226}"/>
              </a:ext>
            </a:extLst>
          </p:cNvPr>
          <p:cNvSpPr/>
          <p:nvPr/>
        </p:nvSpPr>
        <p:spPr>
          <a:xfrm>
            <a:off x="838201" y="1062923"/>
            <a:ext cx="10730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Ninguna persona puede ingresar a las áreas restringidas del Aeropuerto Internacional Ernesto Cortissoz si no ha sido inspeccionada. Este procedimiento se realiza tanto al individuo como a sus pertenencias.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26A798-6321-4813-B9CC-3FDF38BF0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5" y="2283735"/>
            <a:ext cx="3608832" cy="2700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EC485C6-67F8-4824-AD5A-ED13DAE38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97" y="2251289"/>
            <a:ext cx="3608832" cy="2700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9854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ítulo 1">
            <a:extLst>
              <a:ext uri="{FF2B5EF4-FFF2-40B4-BE49-F238E27FC236}">
                <a16:creationId xmlns:a16="http://schemas.microsoft.com/office/drawing/2014/main" id="{1A70EC33-601C-498E-A7CC-5EAAE45D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28" y="666833"/>
            <a:ext cx="4810563" cy="1014483"/>
          </a:xfrm>
        </p:spPr>
        <p:txBody>
          <a:bodyPr>
            <a:noAutofit/>
          </a:bodyPr>
          <a:lstStyle/>
          <a:p>
            <a:pPr algn="ctr"/>
            <a:r>
              <a:rPr lang="es-CO" sz="3800" b="1" cap="all" dirty="0">
                <a:ln w="3175" cmpd="sng">
                  <a:noFill/>
                </a:ln>
                <a:solidFill>
                  <a:srgbClr val="002060"/>
                </a:solidFill>
              </a:rPr>
              <a:t>Inspección de vehículos</a:t>
            </a:r>
            <a:endParaRPr lang="es-ES" sz="3800" b="1" cap="all" dirty="0">
              <a:ln w="3175" cmpd="sng">
                <a:noFill/>
              </a:ln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B9F22870-D498-4C84-90A2-CBF4B5925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94" y="2145131"/>
            <a:ext cx="4450833" cy="42065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1800" dirty="0">
                <a:solidFill>
                  <a:srgbClr val="002060"/>
                </a:solidFill>
              </a:rPr>
              <a:t>La inspección del vehículo se realiza de forma manual verificando minuciosamente el interior de la cabina de pasajeros, los compartimientos destinados a la carga, a los equipajes y el receptáculo del motor. </a:t>
            </a:r>
          </a:p>
          <a:p>
            <a:pPr marL="0" indent="0" algn="just">
              <a:buNone/>
            </a:pPr>
            <a:r>
              <a:rPr lang="es-CO" sz="1800" dirty="0">
                <a:solidFill>
                  <a:srgbClr val="002060"/>
                </a:solidFill>
              </a:rPr>
              <a:t>El procedimiento también incluye la parte inferior del automotor, incluyendo los espacios en donde están alojadas las llantas.</a:t>
            </a:r>
          </a:p>
          <a:p>
            <a:pPr marL="0" indent="0" algn="just">
              <a:buNone/>
            </a:pPr>
            <a:r>
              <a:rPr lang="es-CO" sz="1800" dirty="0">
                <a:solidFill>
                  <a:srgbClr val="002060"/>
                </a:solidFill>
              </a:rPr>
              <a:t>Esta revisión también podrá realizarse utilizando equipos electrónicos para detección de explosivos, o con la ayuda de caninos o biosensores entrenados para tal fin.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0082E7-0BFC-4650-BC33-CE4A29109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878" y="322378"/>
            <a:ext cx="4278327" cy="3321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4653BB-8C99-8E7F-F7BC-13CD805DF088}"/>
              </a:ext>
            </a:extLst>
          </p:cNvPr>
          <p:cNvSpPr txBox="1"/>
          <p:nvPr/>
        </p:nvSpPr>
        <p:spPr>
          <a:xfrm>
            <a:off x="5597813" y="3840682"/>
            <a:ext cx="60984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002060"/>
                </a:solidFill>
              </a:rPr>
              <a:t>Todo vehículo terrestre o equipo que se desplace sobre ruedas o por otros medios, que pretenda ingresar a las áreas o zonas de seguridad restringidas, además de contar con la correspondiente autorización o permiso, debe ser objeto de inspección por parte del personal de seguridad de la aviación civil. Esta verificación está orientada a descartar la posibilidad de que a través de los mismos, se ingresen armas, artefactos explosivos, sustancias, materiales o artículos peligrosos que puedan ser utilizados para la comisión de actos de interferencia ilícita.</a:t>
            </a:r>
          </a:p>
        </p:txBody>
      </p:sp>
    </p:spTree>
    <p:extLst>
      <p:ext uri="{BB962C8B-B14F-4D97-AF65-F5344CB8AC3E}">
        <p14:creationId xmlns:p14="http://schemas.microsoft.com/office/powerpoint/2010/main" val="1893407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ítulo 1">
            <a:extLst>
              <a:ext uri="{FF2B5EF4-FFF2-40B4-BE49-F238E27FC236}">
                <a16:creationId xmlns:a16="http://schemas.microsoft.com/office/drawing/2014/main" id="{1A70EC33-601C-498E-A7CC-5EAAE45D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08" y="858423"/>
            <a:ext cx="4691270" cy="1095316"/>
          </a:xfrm>
        </p:spPr>
        <p:txBody>
          <a:bodyPr>
            <a:noAutofit/>
          </a:bodyPr>
          <a:lstStyle/>
          <a:p>
            <a:pPr algn="ctr"/>
            <a:r>
              <a:rPr lang="es-CO" sz="3800" b="1" cap="all" dirty="0">
                <a:ln w="3175" cmpd="sng">
                  <a:noFill/>
                </a:ln>
                <a:solidFill>
                  <a:srgbClr val="002060"/>
                </a:solidFill>
              </a:rPr>
              <a:t>Inspección de vehículos</a:t>
            </a:r>
            <a:endParaRPr lang="es-ES" sz="3800" b="1" cap="all" dirty="0">
              <a:ln w="3175" cmpd="sng">
                <a:noFill/>
              </a:ln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B2CBC5FF-BE91-4EA2-BC0D-5A17619CA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77" y="2254456"/>
            <a:ext cx="5363028" cy="3771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1800" dirty="0">
                <a:solidFill>
                  <a:srgbClr val="002060"/>
                </a:solidFill>
              </a:rPr>
              <a:t>El conductor y los acompañantes de un vehículo que pretenda ingresar a las áreas o zonas de seguridad restringidas, deben portar el permiso o autorización correspondiente y facilitar los procedimientos de inspección a cargo de los operadores de seguridad AVSEC.</a:t>
            </a:r>
          </a:p>
          <a:p>
            <a:pPr marL="0" indent="0" algn="just">
              <a:buNone/>
            </a:pPr>
            <a:r>
              <a:rPr lang="es-CO" sz="1800" dirty="0">
                <a:solidFill>
                  <a:srgbClr val="002060"/>
                </a:solidFill>
              </a:rPr>
              <a:t>La requisa se realiza sin perjuicio de los controles que deban adelantar, por razones propias de sus funciones, la Policía Aeroportuaria u otras autoridades de estado.</a:t>
            </a:r>
          </a:p>
        </p:txBody>
      </p:sp>
      <p:pic>
        <p:nvPicPr>
          <p:cNvPr id="4098" name="Picture 2" descr="Búsqueda de seguridad debajo del vehículo con inspección de espejo con  bomba | Foto Premium">
            <a:extLst>
              <a:ext uri="{FF2B5EF4-FFF2-40B4-BE49-F238E27FC236}">
                <a16:creationId xmlns:a16="http://schemas.microsoft.com/office/drawing/2014/main" id="{5C82C33D-70AC-4DA7-AD39-DE825E51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406081"/>
            <a:ext cx="5373523" cy="3575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126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E694B209-1D58-0DAA-68D3-2E886EE52BB4}"/>
              </a:ext>
            </a:extLst>
          </p:cNvPr>
          <p:cNvSpPr txBox="1">
            <a:spLocks/>
          </p:cNvSpPr>
          <p:nvPr/>
        </p:nvSpPr>
        <p:spPr>
          <a:xfrm>
            <a:off x="3346482" y="862353"/>
            <a:ext cx="5718629" cy="79035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cap="all" dirty="0">
                <a:ln w="3175" cmpd="sng">
                  <a:noFill/>
                </a:ln>
                <a:solidFill>
                  <a:srgbClr val="002060"/>
                </a:solidFill>
                <a:latin typeface="Calibri (Cuerpo)"/>
              </a:rPr>
              <a:t>RECOMENDACIONES DE SEGURIDAD</a:t>
            </a:r>
            <a:endParaRPr lang="es-ES" sz="3200" b="1" cap="all" dirty="0">
              <a:ln w="3175" cmpd="sng">
                <a:noFill/>
              </a:ln>
              <a:solidFill>
                <a:srgbClr val="002060"/>
              </a:solidFill>
              <a:latin typeface="Calibri (Cuerpo)"/>
            </a:endParaRP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823ADB61-C596-AAE2-2D73-F3C4045E4137}"/>
              </a:ext>
            </a:extLst>
          </p:cNvPr>
          <p:cNvSpPr txBox="1">
            <a:spLocks/>
          </p:cNvSpPr>
          <p:nvPr/>
        </p:nvSpPr>
        <p:spPr>
          <a:xfrm>
            <a:off x="877866" y="2462068"/>
            <a:ext cx="3038792" cy="5322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O" sz="1600" b="1">
                <a:solidFill>
                  <a:schemeClr val="accent1">
                    <a:lumMod val="50000"/>
                  </a:schemeClr>
                </a:solidFill>
              </a:rPr>
              <a:t>OBJETOS ABANDONADOS</a:t>
            </a:r>
            <a:endParaRPr lang="es-CO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25505CF-DBEA-D937-9013-26CA226D7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1" y="3171681"/>
            <a:ext cx="3144706" cy="2157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B122B7D-8E4C-1589-E433-9423F8307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093" y="3138498"/>
            <a:ext cx="3349317" cy="2230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A15C2AF-3A91-A920-9970-10A796D1D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096" y="3187910"/>
            <a:ext cx="3921155" cy="2096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39BC8E53-F590-A9AE-CFB3-8C21B9A59BA9}"/>
              </a:ext>
            </a:extLst>
          </p:cNvPr>
          <p:cNvSpPr/>
          <p:nvPr/>
        </p:nvSpPr>
        <p:spPr>
          <a:xfrm>
            <a:off x="4478000" y="1450424"/>
            <a:ext cx="3295454" cy="547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2200" b="1" dirty="0">
                <a:solidFill>
                  <a:srgbClr val="002060"/>
                </a:solidFill>
              </a:rPr>
              <a:t>REPORTE A LA SEGURIDAD</a:t>
            </a:r>
            <a:endParaRPr lang="es-CO" sz="2200" b="1" dirty="0">
              <a:solidFill>
                <a:srgbClr val="002060"/>
              </a:solidFill>
              <a:cs typeface="Myriad Pro"/>
            </a:endParaRPr>
          </a:p>
        </p:txBody>
      </p:sp>
      <p:sp>
        <p:nvSpPr>
          <p:cNvPr id="22" name="Marcador de contenido 3">
            <a:extLst>
              <a:ext uri="{FF2B5EF4-FFF2-40B4-BE49-F238E27FC236}">
                <a16:creationId xmlns:a16="http://schemas.microsoft.com/office/drawing/2014/main" id="{39680E46-2E98-3FA5-3345-EE7FEB15294D}"/>
              </a:ext>
            </a:extLst>
          </p:cNvPr>
          <p:cNvSpPr txBox="1">
            <a:spLocks/>
          </p:cNvSpPr>
          <p:nvPr/>
        </p:nvSpPr>
        <p:spPr>
          <a:xfrm>
            <a:off x="4686401" y="2462068"/>
            <a:ext cx="3038792" cy="532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O" sz="1600" b="1" dirty="0">
                <a:solidFill>
                  <a:schemeClr val="accent1">
                    <a:lumMod val="50000"/>
                  </a:schemeClr>
                </a:solidFill>
              </a:rPr>
              <a:t>VEHÍCULOS SOSPECHOSOS</a:t>
            </a:r>
          </a:p>
        </p:txBody>
      </p:sp>
      <p:sp>
        <p:nvSpPr>
          <p:cNvPr id="23" name="Marcador de contenido 3">
            <a:extLst>
              <a:ext uri="{FF2B5EF4-FFF2-40B4-BE49-F238E27FC236}">
                <a16:creationId xmlns:a16="http://schemas.microsoft.com/office/drawing/2014/main" id="{F5C301F9-D225-1EC0-C4D6-45972B3A824B}"/>
              </a:ext>
            </a:extLst>
          </p:cNvPr>
          <p:cNvSpPr txBox="1">
            <a:spLocks/>
          </p:cNvSpPr>
          <p:nvPr/>
        </p:nvSpPr>
        <p:spPr>
          <a:xfrm>
            <a:off x="8447212" y="2436647"/>
            <a:ext cx="3248472" cy="532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O" sz="1600" b="1" dirty="0">
                <a:solidFill>
                  <a:schemeClr val="accent1">
                    <a:lumMod val="50000"/>
                  </a:schemeClr>
                </a:solidFill>
              </a:rPr>
              <a:t>PERSONAS SOSPECHOSAS</a:t>
            </a:r>
          </a:p>
        </p:txBody>
      </p:sp>
      <p:sp>
        <p:nvSpPr>
          <p:cNvPr id="20" name="Marcador de contenido 3">
            <a:extLst>
              <a:ext uri="{FF2B5EF4-FFF2-40B4-BE49-F238E27FC236}">
                <a16:creationId xmlns:a16="http://schemas.microsoft.com/office/drawing/2014/main" id="{B97CE82D-9DD6-459B-CFAD-64404194DDFB}"/>
              </a:ext>
            </a:extLst>
          </p:cNvPr>
          <p:cNvSpPr txBox="1">
            <a:spLocks/>
          </p:cNvSpPr>
          <p:nvPr/>
        </p:nvSpPr>
        <p:spPr>
          <a:xfrm>
            <a:off x="610632" y="5369270"/>
            <a:ext cx="10522226" cy="650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CO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3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ítulo 1">
            <a:extLst>
              <a:ext uri="{FF2B5EF4-FFF2-40B4-BE49-F238E27FC236}">
                <a16:creationId xmlns:a16="http://schemas.microsoft.com/office/drawing/2014/main" id="{1A70EC33-601C-498E-A7CC-5EAAE45D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93" y="486902"/>
            <a:ext cx="4357129" cy="761309"/>
          </a:xfrm>
        </p:spPr>
        <p:txBody>
          <a:bodyPr>
            <a:normAutofit/>
          </a:bodyPr>
          <a:lstStyle/>
          <a:p>
            <a:r>
              <a:rPr lang="es-CO" sz="3200" b="1" cap="all" dirty="0">
                <a:ln w="3175" cmpd="sng">
                  <a:noFill/>
                </a:ln>
                <a:solidFill>
                  <a:srgbClr val="002060"/>
                </a:solidFill>
                <a:latin typeface="+mn-lt"/>
              </a:rPr>
              <a:t>PLAN DE SEGURIDAD</a:t>
            </a:r>
            <a:endParaRPr lang="es-ES" sz="3200" b="1" cap="all" dirty="0">
              <a:ln w="3175" cmpd="sng">
                <a:noFill/>
              </a:ln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Marcador de contenido 5">
            <a:extLst>
              <a:ext uri="{FF2B5EF4-FFF2-40B4-BE49-F238E27FC236}">
                <a16:creationId xmlns:a16="http://schemas.microsoft.com/office/drawing/2014/main" id="{27401C88-633C-487F-BF24-409563371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91" y="1255802"/>
            <a:ext cx="5974554" cy="230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600" dirty="0">
                <a:solidFill>
                  <a:srgbClr val="002060"/>
                </a:solidFill>
              </a:rPr>
              <a:t>Documento que contiene un conjunto de </a:t>
            </a:r>
            <a:r>
              <a:rPr lang="es-CO" sz="2600" u="sng" dirty="0">
                <a:solidFill>
                  <a:srgbClr val="002060"/>
                </a:solidFill>
              </a:rPr>
              <a:t>procedimientos</a:t>
            </a:r>
            <a:r>
              <a:rPr lang="es-CO" sz="2600" dirty="0">
                <a:solidFill>
                  <a:srgbClr val="002060"/>
                </a:solidFill>
              </a:rPr>
              <a:t> que se desarrollan de forma  </a:t>
            </a:r>
            <a:r>
              <a:rPr lang="es-CO" sz="2600" u="sng" dirty="0">
                <a:solidFill>
                  <a:srgbClr val="002060"/>
                </a:solidFill>
              </a:rPr>
              <a:t>ordinaria</a:t>
            </a:r>
            <a:r>
              <a:rPr lang="es-CO" sz="2600" dirty="0">
                <a:solidFill>
                  <a:srgbClr val="002060"/>
                </a:solidFill>
              </a:rPr>
              <a:t> por parte de la Seguridad Aeroportuaria para la prevención de </a:t>
            </a:r>
            <a:r>
              <a:rPr lang="es-CO" sz="2600" u="sng" dirty="0">
                <a:solidFill>
                  <a:srgbClr val="002060"/>
                </a:solidFill>
              </a:rPr>
              <a:t>actos de Interferencia Ilícita.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189DA4-54D3-419D-AAEE-4238AEB8423A}"/>
              </a:ext>
            </a:extLst>
          </p:cNvPr>
          <p:cNvSpPr txBox="1"/>
          <p:nvPr/>
        </p:nvSpPr>
        <p:spPr>
          <a:xfrm>
            <a:off x="6866779" y="3490262"/>
            <a:ext cx="4273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+mj-ea"/>
                <a:cs typeface="+mj-cs"/>
              </a:rPr>
              <a:t>OBJETIVO DE LA SEGURIDAD </a:t>
            </a:r>
          </a:p>
          <a:p>
            <a:pPr algn="ctr"/>
            <a:r>
              <a:rPr lang="es-CO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+mj-ea"/>
                <a:cs typeface="+mj-cs"/>
              </a:rPr>
              <a:t>AEROPORTUARIA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EC841B3-8DB5-473F-9F93-240A7485303D}"/>
              </a:ext>
            </a:extLst>
          </p:cNvPr>
          <p:cNvSpPr/>
          <p:nvPr/>
        </p:nvSpPr>
        <p:spPr>
          <a:xfrm>
            <a:off x="6206244" y="4399208"/>
            <a:ext cx="559426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700" u="sng" dirty="0">
                <a:solidFill>
                  <a:srgbClr val="002060"/>
                </a:solidFill>
              </a:rPr>
              <a:t>Proteger </a:t>
            </a:r>
            <a:r>
              <a:rPr lang="es-CO" sz="2700" dirty="0">
                <a:solidFill>
                  <a:srgbClr val="002060"/>
                </a:solidFill>
              </a:rPr>
              <a:t>a los pasajeros, tripulaciones, personas y público en general contra </a:t>
            </a:r>
            <a:r>
              <a:rPr lang="es-CO" sz="2700" u="sng" dirty="0">
                <a:solidFill>
                  <a:srgbClr val="002060"/>
                </a:solidFill>
              </a:rPr>
              <a:t>actos de interferencia ilícita.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A3DFF44-BF35-473D-A08F-305A0132A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62" y="3601788"/>
            <a:ext cx="4940710" cy="2470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7522825-79E6-42C0-B967-0D0CFC961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987" y="1176749"/>
            <a:ext cx="3026343" cy="181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258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ítulo 1">
            <a:extLst>
              <a:ext uri="{FF2B5EF4-FFF2-40B4-BE49-F238E27FC236}">
                <a16:creationId xmlns:a16="http://schemas.microsoft.com/office/drawing/2014/main" id="{1A70EC33-601C-498E-A7CC-5EAAE45D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93" y="486902"/>
            <a:ext cx="10895794" cy="761309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200" b="1" cap="all" dirty="0">
                <a:ln w="3175" cmpd="sng">
                  <a:noFill/>
                </a:ln>
                <a:solidFill>
                  <a:srgbClr val="002060"/>
                </a:solidFill>
                <a:latin typeface="+mn-lt"/>
              </a:rPr>
              <a:t>AUTORIDADES Y ENTIDADES INVOLUCRADAS EN la seguridad de la aviación civil</a:t>
            </a:r>
            <a:endParaRPr lang="es-ES" sz="3200" b="1" cap="all" dirty="0">
              <a:ln w="3175" cmpd="sng">
                <a:noFill/>
              </a:ln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3" name="8 Imagen" descr="logo-dian.jpg">
            <a:extLst>
              <a:ext uri="{FF2B5EF4-FFF2-40B4-BE49-F238E27FC236}">
                <a16:creationId xmlns:a16="http://schemas.microsoft.com/office/drawing/2014/main" id="{7A50DB42-3595-4D6E-B94B-94509CED6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385" y="4182372"/>
            <a:ext cx="2704275" cy="186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7 Imagen" descr="imagesCAZDJPGJ.jpg">
            <a:extLst>
              <a:ext uri="{FF2B5EF4-FFF2-40B4-BE49-F238E27FC236}">
                <a16:creationId xmlns:a16="http://schemas.microsoft.com/office/drawing/2014/main" id="{FF719685-DF11-4A54-BE99-24E1C5F73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69" y="1831403"/>
            <a:ext cx="1659736" cy="1657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07B2F29-0E0D-438F-B3ED-B9634FD07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085" y="2020567"/>
            <a:ext cx="3008670" cy="1692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7F3E7E0-3A79-4B7E-A779-F38606747C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765" y="3893899"/>
            <a:ext cx="2202945" cy="215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8F15FC26-220A-46F7-815C-67948E08D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26" y="1879549"/>
            <a:ext cx="2302168" cy="1561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BC6BDF3-AC5F-9A57-430F-97E513B885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5166" y="380374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6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ítulo 1">
            <a:extLst>
              <a:ext uri="{FF2B5EF4-FFF2-40B4-BE49-F238E27FC236}">
                <a16:creationId xmlns:a16="http://schemas.microsoft.com/office/drawing/2014/main" id="{1A70EC33-601C-498E-A7CC-5EAAE45D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86" y="527605"/>
            <a:ext cx="10972165" cy="761309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200" b="1" dirty="0">
                <a:solidFill>
                  <a:srgbClr val="002060"/>
                </a:solidFill>
                <a:latin typeface="Calibri (Cuerpo)"/>
              </a:rPr>
              <a:t>PROCEDIMIENTOS QUE DEBEMOS CONOCER DEL PLAN DE SEGURIDAD</a:t>
            </a:r>
          </a:p>
        </p:txBody>
      </p:sp>
      <p:pic>
        <p:nvPicPr>
          <p:cNvPr id="1026" name="Picture 2" descr="Carnetización Empresarial | InfoSafe Ltda">
            <a:extLst>
              <a:ext uri="{FF2B5EF4-FFF2-40B4-BE49-F238E27FC236}">
                <a16:creationId xmlns:a16="http://schemas.microsoft.com/office/drawing/2014/main" id="{2D3C3769-A6A0-4E1D-B3A2-F576534B5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20757" r="6661"/>
          <a:stretch/>
        </p:blipFill>
        <p:spPr bwMode="auto">
          <a:xfrm>
            <a:off x="566804" y="2743726"/>
            <a:ext cx="3976915" cy="28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B66FEC7-2E14-4F05-96BC-8ABDF3D56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3323936" y="2248521"/>
            <a:ext cx="2002634" cy="154816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E61CB04-BCEF-482F-B4DF-CC5DBD244228}"/>
              </a:ext>
            </a:extLst>
          </p:cNvPr>
          <p:cNvSpPr/>
          <p:nvPr/>
        </p:nvSpPr>
        <p:spPr>
          <a:xfrm>
            <a:off x="1589192" y="1641327"/>
            <a:ext cx="2954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Calibri (Cuerpo)"/>
              </a:rPr>
              <a:t>SISTEMA DE IDENTIFICACIÓN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D8F5168-3CAA-44E1-AE8D-F1FDF279B011}"/>
              </a:ext>
            </a:extLst>
          </p:cNvPr>
          <p:cNvSpPr/>
          <p:nvPr/>
        </p:nvSpPr>
        <p:spPr>
          <a:xfrm>
            <a:off x="7648283" y="1641327"/>
            <a:ext cx="24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Calibri (Cuerpo)"/>
              </a:rPr>
              <a:t>CONTROL DE ACCESOS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B51CAAD-469B-4792-B86F-C1020DA89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169" y="2126911"/>
            <a:ext cx="4922812" cy="373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236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ítulo 1">
            <a:extLst>
              <a:ext uri="{FF2B5EF4-FFF2-40B4-BE49-F238E27FC236}">
                <a16:creationId xmlns:a16="http://schemas.microsoft.com/office/drawing/2014/main" id="{1A70EC33-601C-498E-A7CC-5EAAE45D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71" y="199947"/>
            <a:ext cx="5655842" cy="716928"/>
          </a:xfrm>
        </p:spPr>
        <p:txBody>
          <a:bodyPr>
            <a:normAutofit/>
          </a:bodyPr>
          <a:lstStyle/>
          <a:p>
            <a:pPr algn="ctr"/>
            <a:r>
              <a:rPr lang="es-CO" sz="3200" b="1" cap="all" dirty="0">
                <a:ln w="3175" cmpd="sng">
                  <a:noFill/>
                </a:ln>
                <a:solidFill>
                  <a:srgbClr val="002060"/>
                </a:solidFill>
                <a:latin typeface="+mn-lt"/>
              </a:rPr>
              <a:t>SISTEMA DE IDENTIFICACIÓN </a:t>
            </a:r>
            <a:endParaRPr lang="es-ES" sz="3200" b="1" cap="all" dirty="0">
              <a:ln w="3175" cmpd="sng">
                <a:noFill/>
              </a:ln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9FFD2F8-8C02-433C-B4A7-34222A7D1F93}"/>
              </a:ext>
            </a:extLst>
          </p:cNvPr>
          <p:cNvSpPr/>
          <p:nvPr/>
        </p:nvSpPr>
        <p:spPr>
          <a:xfrm>
            <a:off x="904451" y="819032"/>
            <a:ext cx="10429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ÁREAS PÚBLICAS Y RESTRINGIDAS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AE0F7F6-4AE7-47B6-808C-769FB8B4D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08" y="1305454"/>
            <a:ext cx="3672168" cy="2141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62D515F-E075-4F7A-8275-BC3C1A91F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760" y="1319102"/>
            <a:ext cx="4282606" cy="2141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7 CuadroTexto">
            <a:extLst>
              <a:ext uri="{FF2B5EF4-FFF2-40B4-BE49-F238E27FC236}">
                <a16:creationId xmlns:a16="http://schemas.microsoft.com/office/drawing/2014/main" id="{D6D4BA1F-D574-4AC2-B82D-5555C44636E7}"/>
              </a:ext>
            </a:extLst>
          </p:cNvPr>
          <p:cNvSpPr txBox="1"/>
          <p:nvPr/>
        </p:nvSpPr>
        <p:spPr>
          <a:xfrm>
            <a:off x="6064550" y="3556675"/>
            <a:ext cx="5075582" cy="296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100"/>
              </a:lnSpc>
              <a:tabLst>
                <a:tab pos="342900" algn="l"/>
              </a:tabLst>
              <a:defRPr/>
            </a:pPr>
            <a:r>
              <a:rPr lang="es-ES" sz="2000" b="1" u="sng" dirty="0">
                <a:solidFill>
                  <a:srgbClr val="002060"/>
                </a:solidFill>
                <a:latin typeface="Calibri (Cuerpo)"/>
                <a:cs typeface="Calibri" pitchFamily="34" charset="0"/>
              </a:rPr>
              <a:t>LADO TIERRA</a:t>
            </a:r>
          </a:p>
          <a:p>
            <a:pPr algn="just">
              <a:lnSpc>
                <a:spcPts val="2100"/>
              </a:lnSpc>
              <a:tabLst>
                <a:tab pos="342900" algn="l"/>
              </a:tabLst>
              <a:defRPr/>
            </a:pPr>
            <a:endParaRPr lang="es-ES" sz="2000" b="1" u="sng" dirty="0">
              <a:solidFill>
                <a:srgbClr val="002060"/>
              </a:solidFill>
              <a:latin typeface="Calibri (Cuerpo)"/>
              <a:cs typeface="Calibri" pitchFamily="34" charset="0"/>
            </a:endParaRPr>
          </a:p>
          <a:p>
            <a:pPr marL="342900" indent="-342900" algn="just">
              <a:lnSpc>
                <a:spcPts val="2100"/>
              </a:lnSpc>
              <a:buFont typeface="Arial" pitchFamily="34" charset="0"/>
              <a:buChar char="•"/>
              <a:tabLst>
                <a:tab pos="342900" algn="l"/>
              </a:tabLst>
              <a:defRPr/>
            </a:pPr>
            <a:r>
              <a:rPr lang="es-ES" sz="2000" b="1" dirty="0">
                <a:solidFill>
                  <a:srgbClr val="002060"/>
                </a:solidFill>
                <a:latin typeface="Calibri (Cuerpo)"/>
                <a:cs typeface="Calibri" pitchFamily="34" charset="0"/>
              </a:rPr>
              <a:t>Área pública:</a:t>
            </a:r>
            <a:r>
              <a:rPr lang="es-ES" sz="2000" dirty="0">
                <a:solidFill>
                  <a:srgbClr val="002060"/>
                </a:solidFill>
                <a:latin typeface="Calibri (Cuerpo)"/>
                <a:cs typeface="Calibri" pitchFamily="34" charset="0"/>
              </a:rPr>
              <a:t>  Locales comerciales, zona de comidas, parqueadero, zona de Check in, vías de acceso, entre otras. </a:t>
            </a:r>
          </a:p>
          <a:p>
            <a:pPr marL="457200" indent="-457200" algn="just">
              <a:lnSpc>
                <a:spcPts val="2100"/>
              </a:lnSpc>
              <a:buFont typeface="Arial" pitchFamily="34" charset="0"/>
              <a:buChar char="•"/>
              <a:tabLst>
                <a:tab pos="342900" algn="l"/>
              </a:tabLst>
              <a:defRPr/>
            </a:pPr>
            <a:endParaRPr lang="en-US" sz="2000" dirty="0">
              <a:solidFill>
                <a:srgbClr val="002060"/>
              </a:solidFill>
              <a:latin typeface="Calibri (Cuerpo)"/>
              <a:cs typeface="Calibri" pitchFamily="34" charset="0"/>
            </a:endParaRPr>
          </a:p>
          <a:p>
            <a:pPr marL="342900" indent="-342900" algn="just">
              <a:lnSpc>
                <a:spcPts val="2100"/>
              </a:lnSpc>
              <a:buFont typeface="Arial" pitchFamily="34" charset="0"/>
              <a:buChar char="•"/>
              <a:tabLst>
                <a:tab pos="342900" algn="l"/>
              </a:tabLst>
              <a:defRPr/>
            </a:pPr>
            <a:r>
              <a:rPr lang="es-ES" sz="2000" b="1" dirty="0">
                <a:solidFill>
                  <a:srgbClr val="002060"/>
                </a:solidFill>
                <a:latin typeface="Calibri (Cuerpo)"/>
                <a:cs typeface="Calibri" pitchFamily="34" charset="0"/>
              </a:rPr>
              <a:t>Área restringida:</a:t>
            </a:r>
            <a:r>
              <a:rPr lang="es-ES" sz="2000" dirty="0">
                <a:solidFill>
                  <a:srgbClr val="002060"/>
                </a:solidFill>
                <a:latin typeface="Calibri (Cuerpo)"/>
                <a:cs typeface="Calibri" pitchFamily="34" charset="0"/>
              </a:rPr>
              <a:t>  Cuartos eléctricos, cuartos de cableado estructurado, muelles nacional e internacional, Circuito Cerrado de Televisión, Centro de Coordinaciones y Operaciones Aeroportuarias, entre otras.</a:t>
            </a:r>
            <a:endParaRPr lang="es-ES" sz="2000" dirty="0">
              <a:solidFill>
                <a:srgbClr val="002060"/>
              </a:solidFill>
              <a:latin typeface="Calibri (Cuerpo)"/>
            </a:endParaRPr>
          </a:p>
        </p:txBody>
      </p:sp>
      <p:sp>
        <p:nvSpPr>
          <p:cNvPr id="15" name="7 CuadroTexto">
            <a:extLst>
              <a:ext uri="{FF2B5EF4-FFF2-40B4-BE49-F238E27FC236}">
                <a16:creationId xmlns:a16="http://schemas.microsoft.com/office/drawing/2014/main" id="{A9CF52DF-B9AD-4688-AC28-FF6521F77D9B}"/>
              </a:ext>
            </a:extLst>
          </p:cNvPr>
          <p:cNvSpPr txBox="1"/>
          <p:nvPr/>
        </p:nvSpPr>
        <p:spPr>
          <a:xfrm>
            <a:off x="1377640" y="3583832"/>
            <a:ext cx="4015407" cy="27157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s-ES" sz="2000" b="1" u="sng" dirty="0">
                <a:solidFill>
                  <a:srgbClr val="002060"/>
                </a:solidFill>
                <a:latin typeface="Calibri (Cuerpo)"/>
                <a:cs typeface="Calibri" pitchFamily="34" charset="0"/>
              </a:rPr>
              <a:t>LADO AIRE</a:t>
            </a:r>
          </a:p>
          <a:p>
            <a:pPr algn="ctr"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endParaRPr lang="es-ES" sz="2400" dirty="0">
              <a:solidFill>
                <a:srgbClr val="000000"/>
              </a:solidFill>
              <a:latin typeface="Calibri (Cuerpo)"/>
              <a:cs typeface="Calibri" pitchFamily="34" charset="0"/>
            </a:endParaRPr>
          </a:p>
          <a:p>
            <a:pPr algn="just"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s-ES" sz="2000" dirty="0">
                <a:solidFill>
                  <a:srgbClr val="002060"/>
                </a:solidFill>
                <a:latin typeface="Calibri (Cuerpo)"/>
                <a:cs typeface="Calibri" pitchFamily="34" charset="0"/>
              </a:rPr>
              <a:t>Esta compuesto por el área de movimiento de aeronaves, pistas, </a:t>
            </a:r>
            <a:br>
              <a:rPr lang="es-ES" sz="2000" dirty="0">
                <a:solidFill>
                  <a:srgbClr val="002060"/>
                </a:solidFill>
                <a:latin typeface="Calibri (Cuerpo)"/>
                <a:cs typeface="Calibri" pitchFamily="34" charset="0"/>
              </a:rPr>
            </a:br>
            <a:r>
              <a:rPr lang="es-ES" sz="2000" dirty="0">
                <a:solidFill>
                  <a:srgbClr val="002060"/>
                </a:solidFill>
                <a:latin typeface="Calibri (Cuerpo)"/>
                <a:cs typeface="Calibri" pitchFamily="34" charset="0"/>
              </a:rPr>
              <a:t>calles de rodaje, hangares y plataformas, cuyo objeto es facilitar la </a:t>
            </a:r>
            <a:br>
              <a:rPr lang="es-ES" sz="2000" dirty="0">
                <a:solidFill>
                  <a:srgbClr val="002060"/>
                </a:solidFill>
                <a:latin typeface="Calibri (Cuerpo)"/>
                <a:cs typeface="Calibri" pitchFamily="34" charset="0"/>
              </a:rPr>
            </a:br>
            <a:r>
              <a:rPr lang="es-ES" sz="2000" dirty="0">
                <a:solidFill>
                  <a:srgbClr val="002060"/>
                </a:solidFill>
                <a:latin typeface="Calibri (Cuerpo)"/>
                <a:cs typeface="Calibri" pitchFamily="34" charset="0"/>
              </a:rPr>
              <a:t>operación de aeronaves y, que, por su naturaleza, el ingreso a esas áreas está </a:t>
            </a:r>
            <a:br>
              <a:rPr lang="es-ES" sz="2000" dirty="0">
                <a:solidFill>
                  <a:srgbClr val="002060"/>
                </a:solidFill>
                <a:latin typeface="Calibri (Cuerpo)"/>
                <a:cs typeface="Calibri" pitchFamily="34" charset="0"/>
              </a:rPr>
            </a:br>
            <a:r>
              <a:rPr lang="es-ES" sz="2000" dirty="0">
                <a:solidFill>
                  <a:srgbClr val="002060"/>
                </a:solidFill>
                <a:latin typeface="Calibri (Cuerpo)"/>
                <a:cs typeface="Calibri" pitchFamily="34" charset="0"/>
              </a:rPr>
              <a:t>sujeto a restricción y/o control del explotador del aeródromo. </a:t>
            </a:r>
          </a:p>
        </p:txBody>
      </p:sp>
    </p:spTree>
    <p:extLst>
      <p:ext uri="{BB962C8B-B14F-4D97-AF65-F5344CB8AC3E}">
        <p14:creationId xmlns:p14="http://schemas.microsoft.com/office/powerpoint/2010/main" val="4191496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ítulo 1">
            <a:extLst>
              <a:ext uri="{FF2B5EF4-FFF2-40B4-BE49-F238E27FC236}">
                <a16:creationId xmlns:a16="http://schemas.microsoft.com/office/drawing/2014/main" id="{1A70EC33-601C-498E-A7CC-5EAAE45D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70" y="266030"/>
            <a:ext cx="10244407" cy="107276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CO" sz="3600" b="1" cap="all" dirty="0">
                <a:ln w="3175" cmpd="sng">
                  <a:noFill/>
                </a:ln>
                <a:solidFill>
                  <a:srgbClr val="002060"/>
                </a:solidFill>
                <a:latin typeface="+mn-lt"/>
              </a:rPr>
              <a:t>QUÉ ES UN SISTEMA DE IDENTIFICACIÓN </a:t>
            </a:r>
            <a:br>
              <a:rPr lang="es-CO" sz="3600" b="1" cap="all" dirty="0">
                <a:ln w="3175" cmpd="sng">
                  <a:noFill/>
                </a:ln>
                <a:solidFill>
                  <a:srgbClr val="002060"/>
                </a:solidFill>
                <a:latin typeface="+mn-lt"/>
              </a:rPr>
            </a:br>
            <a:r>
              <a:rPr lang="es-CO" sz="3600" b="1" cap="all" dirty="0">
                <a:ln w="3175" cmpd="sng">
                  <a:noFill/>
                </a:ln>
                <a:solidFill>
                  <a:srgbClr val="002060"/>
                </a:solidFill>
                <a:latin typeface="+mn-lt"/>
              </a:rPr>
              <a:t>AEROPORTUARIO</a:t>
            </a:r>
            <a:endParaRPr lang="es-ES" sz="3600" b="1" cap="all" dirty="0">
              <a:ln w="3175" cmpd="sng">
                <a:noFill/>
              </a:ln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CFF549F-9CDE-4E47-8910-9E0440DF68DE}"/>
              </a:ext>
            </a:extLst>
          </p:cNvPr>
          <p:cNvSpPr/>
          <p:nvPr/>
        </p:nvSpPr>
        <p:spPr>
          <a:xfrm>
            <a:off x="775252" y="1722780"/>
            <a:ext cx="10641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002060"/>
                </a:solidFill>
                <a:latin typeface="Calibri (Cuerpo)"/>
              </a:rPr>
              <a:t>Es un componente del Sistema de Seguridad Aeroportuaria creado para controlar el ingreso y permanencia de </a:t>
            </a:r>
            <a:r>
              <a:rPr lang="es-CO" altLang="es-CO" sz="2000" b="1" u="sng" dirty="0">
                <a:solidFill>
                  <a:srgbClr val="002060"/>
                </a:solidFill>
                <a:latin typeface="Calibri (Cuerpo)"/>
              </a:rPr>
              <a:t>personas y/o vehículos</a:t>
            </a:r>
            <a:r>
              <a:rPr lang="es-CO" altLang="es-CO" sz="2000" b="1" dirty="0">
                <a:solidFill>
                  <a:srgbClr val="002060"/>
                </a:solidFill>
                <a:latin typeface="Calibri (Cuerpo)"/>
              </a:rPr>
              <a:t>  </a:t>
            </a:r>
            <a:r>
              <a:rPr lang="es-CO" altLang="es-CO" sz="2000" dirty="0">
                <a:solidFill>
                  <a:srgbClr val="002060"/>
                </a:solidFill>
                <a:latin typeface="Calibri (Cuerpo)"/>
              </a:rPr>
              <a:t>en el Aeropuerto, a la parte aeronáutica o a la zona de seguridad restringida y para quienes realizan actividades de carácter permanente en áreas públicas.</a:t>
            </a:r>
          </a:p>
        </p:txBody>
      </p:sp>
      <p:sp>
        <p:nvSpPr>
          <p:cNvPr id="5" name="1 CuadroTexto">
            <a:extLst>
              <a:ext uri="{FF2B5EF4-FFF2-40B4-BE49-F238E27FC236}">
                <a16:creationId xmlns:a16="http://schemas.microsoft.com/office/drawing/2014/main" id="{602EAC9A-CEB5-496B-8B82-B7D1C01220EC}"/>
              </a:ext>
            </a:extLst>
          </p:cNvPr>
          <p:cNvSpPr txBox="1"/>
          <p:nvPr/>
        </p:nvSpPr>
        <p:spPr>
          <a:xfrm>
            <a:off x="1802037" y="2883547"/>
            <a:ext cx="81692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Cuerpo)"/>
                <a:cs typeface="Calibri" pitchFamily="34" charset="0"/>
              </a:rPr>
              <a:t>CLASES DE PERMISOS DE PERSONAS</a:t>
            </a:r>
          </a:p>
        </p:txBody>
      </p:sp>
      <p:sp>
        <p:nvSpPr>
          <p:cNvPr id="6" name="11 CuadroTexto">
            <a:extLst>
              <a:ext uri="{FF2B5EF4-FFF2-40B4-BE49-F238E27FC236}">
                <a16:creationId xmlns:a16="http://schemas.microsoft.com/office/drawing/2014/main" id="{12974C0C-6F42-4F22-8E86-F22B91CAC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568" y="3580211"/>
            <a:ext cx="48351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CO" altLang="es-CO" sz="2000" b="1" u="sng" dirty="0">
                <a:solidFill>
                  <a:srgbClr val="002060"/>
                </a:solidFill>
                <a:latin typeface="Calibri (Cuerpo)"/>
              </a:rPr>
              <a:t>Permiso temporal (sticker):</a:t>
            </a:r>
            <a:r>
              <a:rPr lang="es-CO" altLang="es-CO" sz="2000" b="1" dirty="0">
                <a:solidFill>
                  <a:srgbClr val="002060"/>
                </a:solidFill>
                <a:latin typeface="Calibri (Cuerpo)"/>
              </a:rPr>
              <a:t>  </a:t>
            </a:r>
            <a:r>
              <a:rPr lang="es-CO" sz="2000" dirty="0">
                <a:solidFill>
                  <a:srgbClr val="002060"/>
                </a:solidFill>
                <a:latin typeface="Calibri (Cuerpo)"/>
              </a:rPr>
              <a:t>se expide por un término de un (1) día y hasta por un lapso no mayor de sesenta (60) días, a las personas que por razón de sus funciones desarrollen labores transitorias en el aeropuerto. </a:t>
            </a:r>
          </a:p>
        </p:txBody>
      </p:sp>
      <p:sp>
        <p:nvSpPr>
          <p:cNvPr id="8" name="11 CuadroTexto">
            <a:extLst>
              <a:ext uri="{FF2B5EF4-FFF2-40B4-BE49-F238E27FC236}">
                <a16:creationId xmlns:a16="http://schemas.microsoft.com/office/drawing/2014/main" id="{6940EA5A-E4AF-49BD-8436-35B11A814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07" y="3580211"/>
            <a:ext cx="50230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CO" altLang="es-CO" sz="2000" b="1" u="sng" dirty="0">
                <a:solidFill>
                  <a:srgbClr val="002060"/>
                </a:solidFill>
                <a:latin typeface="Calibri (Cuerpo)"/>
              </a:rPr>
              <a:t>Permiso permanente (carné):</a:t>
            </a:r>
            <a:r>
              <a:rPr lang="es-CO" altLang="es-CO" sz="2000" dirty="0">
                <a:solidFill>
                  <a:srgbClr val="002060"/>
                </a:solidFill>
                <a:latin typeface="Calibri (Cuerpo)"/>
              </a:rPr>
              <a:t> </a:t>
            </a:r>
            <a:r>
              <a:rPr lang="es-CO" sz="2000" dirty="0">
                <a:solidFill>
                  <a:srgbClr val="002060"/>
                </a:solidFill>
                <a:latin typeface="Calibri (Cuerpo)"/>
              </a:rPr>
              <a:t>se expide por un término mínimo de dos (2) meses y máximo de dos (2) años, a las personas que por razón de sus funciones desarrollen labores permanentes en el aeropuerto. </a:t>
            </a:r>
          </a:p>
          <a:p>
            <a:pPr algn="just"/>
            <a:endParaRPr lang="es-CO" sz="2000" dirty="0">
              <a:latin typeface="Calibri (Cuerpo)"/>
            </a:endParaRPr>
          </a:p>
        </p:txBody>
      </p:sp>
    </p:spTree>
    <p:extLst>
      <p:ext uri="{BB962C8B-B14F-4D97-AF65-F5344CB8AC3E}">
        <p14:creationId xmlns:p14="http://schemas.microsoft.com/office/powerpoint/2010/main" val="312869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ítulo 1">
            <a:extLst>
              <a:ext uri="{FF2B5EF4-FFF2-40B4-BE49-F238E27FC236}">
                <a16:creationId xmlns:a16="http://schemas.microsoft.com/office/drawing/2014/main" id="{1A70EC33-601C-498E-A7CC-5EAAE45D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07" y="274864"/>
            <a:ext cx="7115403" cy="76130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CO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Cuerpo)"/>
                <a:cs typeface="Calibri" pitchFamily="34" charset="0"/>
              </a:rPr>
              <a:t>CLASES DE PERMISOS DE VEHÍCULOS</a:t>
            </a:r>
            <a:endParaRPr lang="es-ES" sz="3600" b="1" cap="all" dirty="0">
              <a:ln w="3175" cmpd="sng">
                <a:noFill/>
              </a:ln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11 CuadroTexto">
            <a:extLst>
              <a:ext uri="{FF2B5EF4-FFF2-40B4-BE49-F238E27FC236}">
                <a16:creationId xmlns:a16="http://schemas.microsoft.com/office/drawing/2014/main" id="{12974C0C-6F42-4F22-8E86-F22B91CAC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361" y="1170440"/>
            <a:ext cx="48351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CO" altLang="es-CO" sz="2000" b="1" u="sng" dirty="0">
                <a:solidFill>
                  <a:srgbClr val="002060"/>
                </a:solidFill>
                <a:latin typeface="Calibri (Cuerpo)"/>
              </a:rPr>
              <a:t>Permiso temporal (sticker):</a:t>
            </a:r>
            <a:r>
              <a:rPr lang="es-CO" altLang="es-CO" sz="2000" b="1" dirty="0">
                <a:solidFill>
                  <a:srgbClr val="002060"/>
                </a:solidFill>
                <a:latin typeface="Calibri (Cuerpo)"/>
              </a:rPr>
              <a:t> </a:t>
            </a:r>
            <a:r>
              <a:rPr lang="es-CO" sz="2000" dirty="0">
                <a:solidFill>
                  <a:srgbClr val="002060"/>
                </a:solidFill>
                <a:latin typeface="Calibri (Cuerpo)"/>
              </a:rPr>
              <a:t>El aeropuerto podrá expedir permiso temporal a los vehículos clasificados en el </a:t>
            </a:r>
            <a:r>
              <a:rPr lang="es-CO" sz="2000" b="1" dirty="0">
                <a:solidFill>
                  <a:srgbClr val="002060"/>
                </a:solidFill>
                <a:latin typeface="Calibri (Cuerpo)"/>
              </a:rPr>
              <a:t>Grupo III </a:t>
            </a:r>
            <a:r>
              <a:rPr lang="es-CO" sz="2000" dirty="0">
                <a:solidFill>
                  <a:srgbClr val="002060"/>
                </a:solidFill>
                <a:latin typeface="Calibri (Cuerpo)"/>
              </a:rPr>
              <a:t>del Plan de Operaciones del aeropuerto, por término mínimo de un (1) día y máximo de treinta (30) días. </a:t>
            </a:r>
          </a:p>
        </p:txBody>
      </p:sp>
      <p:sp>
        <p:nvSpPr>
          <p:cNvPr id="8" name="11 CuadroTexto">
            <a:extLst>
              <a:ext uri="{FF2B5EF4-FFF2-40B4-BE49-F238E27FC236}">
                <a16:creationId xmlns:a16="http://schemas.microsoft.com/office/drawing/2014/main" id="{6940EA5A-E4AF-49BD-8436-35B11A814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20" y="1181568"/>
            <a:ext cx="5023014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CO" altLang="es-CO" sz="2000" b="1" u="sng" dirty="0">
                <a:solidFill>
                  <a:srgbClr val="002060"/>
                </a:solidFill>
                <a:latin typeface="Calibri (Cuerpo)"/>
              </a:rPr>
              <a:t>Permiso permanente (carné):</a:t>
            </a:r>
            <a:r>
              <a:rPr lang="es-CO" altLang="es-CO" sz="2000" dirty="0">
                <a:solidFill>
                  <a:srgbClr val="002060"/>
                </a:solidFill>
                <a:latin typeface="Calibri (Cuerpo)"/>
              </a:rPr>
              <a:t> se </a:t>
            </a:r>
            <a:r>
              <a:rPr lang="es-CO" sz="2000" dirty="0">
                <a:solidFill>
                  <a:srgbClr val="002060"/>
                </a:solidFill>
                <a:latin typeface="Calibri (Cuerpo)"/>
              </a:rPr>
              <a:t>expide a los vehículos clasificados en los </a:t>
            </a:r>
            <a:r>
              <a:rPr lang="es-CO" sz="2000" b="1" dirty="0">
                <a:solidFill>
                  <a:srgbClr val="002060"/>
                </a:solidFill>
                <a:latin typeface="Calibri (Cuerpo)"/>
              </a:rPr>
              <a:t>Grupos I y II </a:t>
            </a:r>
            <a:r>
              <a:rPr lang="es-CO" sz="2000" dirty="0">
                <a:solidFill>
                  <a:srgbClr val="002060"/>
                </a:solidFill>
                <a:latin typeface="Calibri (Cuerpo)"/>
              </a:rPr>
              <a:t>del Plan de Operaciones del aeropuerto, por un lapso mínimo de treinta (30) días calendario y máximo de un (1) año, sujeto a la fecha de vigencia de los seguros que determine el área de operaciones para desplazarse en las áreas restringidas del aeropuerto. </a:t>
            </a:r>
            <a:endParaRPr lang="es-CO" sz="2000" dirty="0">
              <a:latin typeface="Calibri (Cuerpo)"/>
            </a:endParaRPr>
          </a:p>
        </p:txBody>
      </p:sp>
      <p:pic>
        <p:nvPicPr>
          <p:cNvPr id="2050" name="Picture 2" descr="Iniciaron obras del nuevo edificio de Extinción de Incendios del Ernesto  Cortissoz - Hora724.com">
            <a:extLst>
              <a:ext uri="{FF2B5EF4-FFF2-40B4-BE49-F238E27FC236}">
                <a16:creationId xmlns:a16="http://schemas.microsoft.com/office/drawing/2014/main" id="{352E45CB-A83C-4186-B24B-75E11DD25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88" y="3718862"/>
            <a:ext cx="2376346" cy="1379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6E8E53-42B4-4C96-8C7A-08B8333DC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149" y="3718862"/>
            <a:ext cx="1827790" cy="1369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Presentación de PowerPoint">
            <a:extLst>
              <a:ext uri="{FF2B5EF4-FFF2-40B4-BE49-F238E27FC236}">
                <a16:creationId xmlns:a16="http://schemas.microsoft.com/office/drawing/2014/main" id="{9D4E4095-DF41-4B8C-B822-AE1E1B8A7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74" y="5063935"/>
            <a:ext cx="2060063" cy="1183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ctualización: Prosegur adquiere negocio de transporte de valores de Grupo  Almo | LexLatin">
            <a:extLst>
              <a:ext uri="{FF2B5EF4-FFF2-40B4-BE49-F238E27FC236}">
                <a16:creationId xmlns:a16="http://schemas.microsoft.com/office/drawing/2014/main" id="{D10E6AAC-3C69-4AEE-8CB7-0863B83FB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60" y="3117542"/>
            <a:ext cx="2668236" cy="149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olquetas En Bogota Interes - Carros, Motos y Otros | TuCarro">
            <a:extLst>
              <a:ext uri="{FF2B5EF4-FFF2-40B4-BE49-F238E27FC236}">
                <a16:creationId xmlns:a16="http://schemas.microsoft.com/office/drawing/2014/main" id="{5300230A-9008-4862-8D3E-1DC6BFF43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096" y="3027991"/>
            <a:ext cx="2031452" cy="1521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9780C56-C17D-4062-8314-964E6FE31C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8705" y="4701305"/>
            <a:ext cx="250507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217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ítulo 1">
            <a:extLst>
              <a:ext uri="{FF2B5EF4-FFF2-40B4-BE49-F238E27FC236}">
                <a16:creationId xmlns:a16="http://schemas.microsoft.com/office/drawing/2014/main" id="{1A70EC33-601C-498E-A7CC-5EAAE45D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6118" y="316254"/>
            <a:ext cx="7115403" cy="761309"/>
          </a:xfrm>
        </p:spPr>
        <p:txBody>
          <a:bodyPr>
            <a:normAutofit/>
          </a:bodyPr>
          <a:lstStyle/>
          <a:p>
            <a:pPr algn="ctr"/>
            <a:r>
              <a:rPr lang="es-CO" sz="3200" b="1" cap="all">
                <a:ln w="3175" cmpd="sng">
                  <a:noFill/>
                </a:ln>
                <a:solidFill>
                  <a:srgbClr val="002060"/>
                </a:solidFill>
                <a:latin typeface="+mn-lt"/>
              </a:rPr>
              <a:t>CARNÉ PERMANENTE DE Personas</a:t>
            </a:r>
            <a:endParaRPr lang="es-ES" sz="3200" b="1" cap="all" dirty="0">
              <a:ln w="3175" cmpd="sng">
                <a:noFill/>
              </a:ln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E94A12-2699-9EF2-4D0F-234E6BB0A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97" y="1375747"/>
            <a:ext cx="10139831" cy="53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5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ítulo 1">
            <a:extLst>
              <a:ext uri="{FF2B5EF4-FFF2-40B4-BE49-F238E27FC236}">
                <a16:creationId xmlns:a16="http://schemas.microsoft.com/office/drawing/2014/main" id="{1A70EC33-601C-498E-A7CC-5EAAE45D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754" y="477131"/>
            <a:ext cx="7115403" cy="761309"/>
          </a:xfrm>
        </p:spPr>
        <p:txBody>
          <a:bodyPr>
            <a:normAutofit/>
          </a:bodyPr>
          <a:lstStyle/>
          <a:p>
            <a:pPr algn="ctr"/>
            <a:r>
              <a:rPr lang="es-CO" sz="3200" b="1" cap="all" dirty="0">
                <a:ln w="3175" cmpd="sng">
                  <a:noFill/>
                </a:ln>
                <a:solidFill>
                  <a:srgbClr val="002060"/>
                </a:solidFill>
                <a:latin typeface="Calibri (Cuerpo)"/>
              </a:rPr>
              <a:t>CARNÉ temporal DE Personas</a:t>
            </a:r>
            <a:endParaRPr lang="es-ES" sz="3200" b="1" cap="all" dirty="0">
              <a:ln w="3175" cmpd="sng">
                <a:noFill/>
              </a:ln>
              <a:solidFill>
                <a:srgbClr val="002060"/>
              </a:solidFill>
              <a:latin typeface="Calibri (Cuerpo)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FACD0D2-AD64-2402-9171-98EE36483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37" y="1874309"/>
            <a:ext cx="10399126" cy="37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134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62B707ECEFEA246B706D98BB78CA775" ma:contentTypeVersion="1" ma:contentTypeDescription="Crear nuevo documento." ma:contentTypeScope="" ma:versionID="4700fe0e6fa5acba37461a54fabd8351">
  <xsd:schema xmlns:xsd="http://www.w3.org/2001/XMLSchema" xmlns:xs="http://www.w3.org/2001/XMLSchema" xmlns:p="http://schemas.microsoft.com/office/2006/metadata/properties" xmlns:ns2="71400b50-c915-4cab-9cb1-92499514fc69" targetNamespace="http://schemas.microsoft.com/office/2006/metadata/properties" ma:root="true" ma:fieldsID="25d0b49cbe15d8c8b83ae5fe996ffa53" ns2:_="">
    <xsd:import namespace="71400b50-c915-4cab-9cb1-92499514fc69"/>
    <xsd:element name="properties">
      <xsd:complexType>
        <xsd:sequence>
          <xsd:element name="documentManagement">
            <xsd:complexType>
              <xsd:all>
                <xsd:element ref="ns2:Forma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00b50-c915-4cab-9cb1-92499514fc69" elementFormDefault="qualified">
    <xsd:import namespace="http://schemas.microsoft.com/office/2006/documentManagement/types"/>
    <xsd:import namespace="http://schemas.microsoft.com/office/infopath/2007/PartnerControls"/>
    <xsd:element name="Formato" ma:index="8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ato xmlns="71400b50-c915-4cab-9cb1-92499514fc69">/Style%20Library/Images/ppt.svg</Formato>
  </documentManagement>
</p:properties>
</file>

<file path=customXml/itemProps1.xml><?xml version="1.0" encoding="utf-8"?>
<ds:datastoreItem xmlns:ds="http://schemas.openxmlformats.org/officeDocument/2006/customXml" ds:itemID="{BFE91310-75A6-4AA6-BDC0-DB56BF4625FD}"/>
</file>

<file path=customXml/itemProps2.xml><?xml version="1.0" encoding="utf-8"?>
<ds:datastoreItem xmlns:ds="http://schemas.openxmlformats.org/officeDocument/2006/customXml" ds:itemID="{6FEE8AAA-3C1B-47CD-9E8F-ADFDCF017543}"/>
</file>

<file path=customXml/itemProps3.xml><?xml version="1.0" encoding="utf-8"?>
<ds:datastoreItem xmlns:ds="http://schemas.openxmlformats.org/officeDocument/2006/customXml" ds:itemID="{19C9368C-98C6-4945-A8BE-25EFCE3F2CEF}"/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1109</Words>
  <Application>Microsoft Office PowerPoint</Application>
  <PresentationFormat>Panorámica</PresentationFormat>
  <Paragraphs>66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(Cuerpo)</vt:lpstr>
      <vt:lpstr>Myriad Pro</vt:lpstr>
      <vt:lpstr>Wingdings</vt:lpstr>
      <vt:lpstr>Tema de Office</vt:lpstr>
      <vt:lpstr>Presentación de PowerPoint</vt:lpstr>
      <vt:lpstr>PLAN DE SEGURIDAD</vt:lpstr>
      <vt:lpstr>AUTORIDADES Y ENTIDADES INVOLUCRADAS EN la seguridad de la aviación civil</vt:lpstr>
      <vt:lpstr>PROCEDIMIENTOS QUE DEBEMOS CONOCER DEL PLAN DE SEGURIDAD</vt:lpstr>
      <vt:lpstr>SISTEMA DE IDENTIFICACIÓN </vt:lpstr>
      <vt:lpstr>QUÉ ES UN SISTEMA DE IDENTIFICACIÓN  AEROPORTUARIO</vt:lpstr>
      <vt:lpstr>CLASES DE PERMISOS DE VEHÍCULOS</vt:lpstr>
      <vt:lpstr>CARNÉ PERMANENTE DE Personas</vt:lpstr>
      <vt:lpstr>CARNÉ temporal DE Personas</vt:lpstr>
      <vt:lpstr>CARNÉ temporal DE vehículos</vt:lpstr>
      <vt:lpstr>CARNÉ PERMANENTE DE VEHÍCULOS</vt:lpstr>
      <vt:lpstr>OBLIGACIONES DEL PORTADOR DE UN PERMISO PERMANENTE O TEMPORAL DE PERSONAS Y VEHÍCULOS</vt:lpstr>
      <vt:lpstr>Presentación de PowerPoint</vt:lpstr>
      <vt:lpstr>CONTROL DE ACCESOS</vt:lpstr>
      <vt:lpstr>Inspección de vehículos</vt:lpstr>
      <vt:lpstr>Inspección de vehículos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Presentación inducción carnetización</dc:title>
  <dc:creator>David Rendon Maya</dc:creator>
  <cp:lastModifiedBy>David Rendon Maya</cp:lastModifiedBy>
  <cp:revision>2</cp:revision>
  <dcterms:created xsi:type="dcterms:W3CDTF">2024-08-08T18:35:51Z</dcterms:created>
  <dcterms:modified xsi:type="dcterms:W3CDTF">2024-08-08T20:52:32Z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0x010100262B707ECEFEA246B706D98BB78CA775</vt:lpwstr>
  </property>
</Properties>
</file>